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3">
  <p:sldMasterIdLst>
    <p:sldMasterId id="2147483698" r:id="rId1"/>
  </p:sldMasterIdLst>
  <p:notesMasterIdLst>
    <p:notesMasterId r:id="rId33"/>
  </p:notesMasterIdLst>
  <p:sldIdLst>
    <p:sldId id="256" r:id="rId2"/>
    <p:sldId id="457" r:id="rId3"/>
    <p:sldId id="459" r:id="rId4"/>
    <p:sldId id="460" r:id="rId5"/>
    <p:sldId id="461" r:id="rId6"/>
    <p:sldId id="462" r:id="rId7"/>
    <p:sldId id="450" r:id="rId8"/>
    <p:sldId id="463" r:id="rId9"/>
    <p:sldId id="456" r:id="rId10"/>
    <p:sldId id="465" r:id="rId11"/>
    <p:sldId id="466" r:id="rId12"/>
    <p:sldId id="469" r:id="rId13"/>
    <p:sldId id="473" r:id="rId14"/>
    <p:sldId id="470" r:id="rId15"/>
    <p:sldId id="475" r:id="rId16"/>
    <p:sldId id="474" r:id="rId17"/>
    <p:sldId id="467" r:id="rId18"/>
    <p:sldId id="478" r:id="rId19"/>
    <p:sldId id="479" r:id="rId20"/>
    <p:sldId id="477" r:id="rId21"/>
    <p:sldId id="471" r:id="rId22"/>
    <p:sldId id="472" r:id="rId23"/>
    <p:sldId id="480" r:id="rId24"/>
    <p:sldId id="482" r:id="rId25"/>
    <p:sldId id="484" r:id="rId26"/>
    <p:sldId id="481" r:id="rId27"/>
    <p:sldId id="468" r:id="rId28"/>
    <p:sldId id="485" r:id="rId29"/>
    <p:sldId id="483" r:id="rId30"/>
    <p:sldId id="486" r:id="rId31"/>
    <p:sldId id="396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00"/>
    <a:srgbClr val="FF0000"/>
    <a:srgbClr val="FF7C80"/>
    <a:srgbClr val="FF00FF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245" autoAdjust="0"/>
    <p:restoredTop sz="89612" autoAdjust="0"/>
  </p:normalViewPr>
  <p:slideViewPr>
    <p:cSldViewPr snapToObjects="1">
      <p:cViewPr>
        <p:scale>
          <a:sx n="70" d="100"/>
          <a:sy n="70" d="100"/>
        </p:scale>
        <p:origin x="-1968" y="-2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0A0AE-E56D-4D46-87B4-09F489AC8C99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AC930-58CB-4C1B-BC8D-05835255C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402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0%D0%BB%D0%B0%D0%BA%D1%82%D0%B8%D0%BA%D0%B0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ru.wikipedia.org/wiki/%D0%9C%D0%B5%D1%82%D0%B0%D0%B3%D0%B0%D0%BB%D0%B0%D0%BA%D1%82%D0%B8%D0%BA%D0%B0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Повторение мысли древних греков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суперкластеров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 кластеров галактик </a:t>
            </a:r>
            <a:r>
              <a:rPr lang="ru-RU" dirty="0" smtClean="0"/>
              <a:t>Число </a:t>
            </a:r>
            <a:r>
              <a:rPr lang="ru-RU" dirty="0" smtClean="0">
                <a:hlinkClick r:id="rId3" tooltip="Галактика"/>
              </a:rPr>
              <a:t>галактик</a:t>
            </a:r>
            <a:r>
              <a:rPr lang="ru-RU" dirty="0" smtClean="0"/>
              <a:t> оценивается более чем в 500 </a:t>
            </a:r>
            <a:r>
              <a:rPr lang="ru-RU" dirty="0" err="1" smtClean="0"/>
              <a:t>млрд</a:t>
            </a:r>
            <a:r>
              <a:rPr lang="ru-RU" baseline="30000" dirty="0" smtClean="0">
                <a:hlinkClick r:id="rId4"/>
              </a:rPr>
              <a:t>[2]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Вселенная представляет собой шар диаметром около 93 миллиардов световых лет</a:t>
            </a:r>
          </a:p>
          <a:p>
            <a:r>
              <a:rPr lang="ru-RU" dirty="0" smtClean="0"/>
              <a:t>13,7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млрд</a:t>
            </a:r>
            <a:r>
              <a:rPr lang="ru-RU" baseline="0" dirty="0" smtClean="0"/>
              <a:t> лет возраст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5D42D9-2454-4991-AFC4-967B2DA27F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36E98-3364-4458-A7FB-6FA8F60C6D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75BB6-93A5-40E0-99C5-25623DC84E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DF99D-8278-4270-8DEB-002556898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BCAECF4-127C-4500-A4D2-B3851F80D0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97961-3BB9-4B3A-B355-ADEAA47FB1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838B0-C712-4B16-8E88-6B03BAA7A4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236FD2-ECE7-4638-9228-2DC8F1F22A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10150-E843-45CF-A06B-B0C05B4B7A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7E4FA-51DA-429F-A86D-D477DB8094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A7D4FA2-E40D-4C25-8DEA-28A1A4D5C1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9CC8A1-D258-4F5C-9A18-ED25AB6546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A357412-7A06-4E81-9ED8-8530CA9DCF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3c1703fe8d.site.internapcdn.net/newman/gfx/news/hires/2017/593706673b226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C%D0%BB%D0%B5%D1%87%D0%BD%D1%8B%D0%B9_%D0%9F%D1%83%D1%82%D1%8C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C%D0%BB%D0%B5%D1%87%D0%BD%D1%8B%D0%B9_%D0%9F%D1%83%D1%82%D1%8C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i_mois@mail.ru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ath-2.narod.ru/" TargetMode="External"/><Relationship Id="rId5" Type="http://schemas.openxmlformats.org/officeDocument/2006/relationships/hyperlink" Target="http://interstellar-flight.ru/" TargetMode="External"/><Relationship Id="rId4" Type="http://schemas.openxmlformats.org/officeDocument/2006/relationships/hyperlink" Target="http://path-2.interstellar-flight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3c1703fe8d.site.internapcdn.net/newman/gfx/news/hires/2017/593706673b226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393157" y="5429250"/>
            <a:ext cx="43576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FF00"/>
                </a:solidFill>
              </a:rPr>
              <a:t>03.10.201</a:t>
            </a:r>
            <a:r>
              <a:rPr lang="en-US" b="1" dirty="0" smtClean="0">
                <a:solidFill>
                  <a:srgbClr val="00FF00"/>
                </a:solidFill>
              </a:rPr>
              <a:t>7</a:t>
            </a:r>
            <a:endParaRPr lang="ru-RU" b="1" dirty="0" smtClean="0">
              <a:solidFill>
                <a:srgbClr val="00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3588" y="1654929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Внеземные цивилизации:</a:t>
            </a:r>
          </a:p>
          <a:p>
            <a:pPr algn="ctr"/>
            <a:r>
              <a:rPr lang="ru-RU" sz="3200" b="1" dirty="0" smtClean="0"/>
              <a:t> </a:t>
            </a:r>
            <a:r>
              <a:rPr lang="ru-RU" sz="2400" dirty="0" smtClean="0"/>
              <a:t>некоторые аспекты проблемы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4810" y="84226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Джордано Бруно</a:t>
            </a:r>
          </a:p>
          <a:p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i="1" dirty="0" smtClean="0">
                <a:solidFill>
                  <a:srgbClr val="FFFF00"/>
                </a:solidFill>
              </a:rPr>
              <a:t>"... разумному и живому уму невозможно вообразить себе, чтобы все эти бесчисленные миры, которые столь же великолепны, как наш, или даже лучше его, были лишены обитателей, подобных нашим или даже лучших ..."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9154" name="Picture 2" descr="http://www.wmstubblefield.com/wordpress/wp-content/uploads/2012/12/Giordano_Bruno_Statue-682x10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3" y="842264"/>
            <a:ext cx="3503641" cy="526413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14810" y="564357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1548 —1600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60040" y="357166"/>
            <a:ext cx="8388424" cy="43204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Начнем с начала…</a:t>
            </a:r>
            <a:endParaRPr lang="ru-RU" sz="24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60040" y="357166"/>
            <a:ext cx="8388424" cy="107157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Переход к инструментальным методам</a:t>
            </a: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исследования Вселенной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8016" y="6000768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1609 г.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8434" name="Picture 2" descr="http://pravda-chto.ru/wp-content/uploads/2016/10/galileo-perviy-telescop_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3952" y="1574282"/>
            <a:ext cx="3024512" cy="4295752"/>
          </a:xfrm>
          <a:prstGeom prst="rect">
            <a:avLst/>
          </a:prstGeom>
          <a:noFill/>
        </p:spPr>
      </p:pic>
      <p:pic>
        <p:nvPicPr>
          <p:cNvPr id="18436" name="Picture 4" descr="http://krimchel.ru/images/news/%D0%A4%D0%B5%D0%B4%D0%B5%D1%80%D0%B0%D0%BB%D1%8C%D0%BD%D1%8B%D0%B5/2017/1/7/%D0%93%D0%B0%D0%BB%D0%B8%D0%BB%D0%B5%D0%B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0041" y="1621865"/>
            <a:ext cx="3640456" cy="4282135"/>
          </a:xfrm>
          <a:prstGeom prst="rect">
            <a:avLst/>
          </a:prstGeom>
          <a:noFill/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60041" y="5879891"/>
            <a:ext cx="29260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Галилео Галилей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1564 - 1642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3876" y="5941472"/>
            <a:ext cx="314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Джованни </a:t>
            </a:r>
            <a:r>
              <a:rPr lang="ru-RU" i="1" dirty="0" err="1" smtClean="0">
                <a:solidFill>
                  <a:srgbClr val="FFFF00"/>
                </a:solidFill>
              </a:rPr>
              <a:t>Скиапарелли</a:t>
            </a:r>
            <a:r>
              <a:rPr lang="ru-RU" i="1" dirty="0" smtClean="0">
                <a:solidFill>
                  <a:srgbClr val="FFFF00"/>
                </a:solidFill>
              </a:rPr>
              <a:t>.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81528" y="1428736"/>
            <a:ext cx="4191000" cy="2508250"/>
          </a:xfrm>
          <a:prstGeom prst="rect">
            <a:avLst/>
          </a:prstGeom>
        </p:spPr>
      </p:pic>
      <p:pic>
        <p:nvPicPr>
          <p:cNvPr id="2050" name="Picture 2" descr="http://www.ilsaviglianese.com/wp-content/uploads/2009/02/schiap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3876" y="1428736"/>
            <a:ext cx="2726095" cy="429842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881726" y="4297198"/>
            <a:ext cx="1040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1877 г</a:t>
            </a:r>
            <a:endParaRPr lang="ru-RU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60040" y="357166"/>
            <a:ext cx="8388424" cy="7736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Нашли! Первый раз.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&amp;Lcy;&amp;ocy;&amp;ucy;&amp;ecy;&amp;lcy;&amp;lcy; &amp;vcy; 1904 &amp;gcy;&amp;ocy;&amp;dcy;&amp;ucy; (&amp;fcy;&amp;ocy;&amp;tcy;&amp;ocy; &amp;Dcy;&amp;zhcy;&amp;iecy;&amp;jcy;&amp;mcy;&amp;scy;&amp;acy; &amp;Pcy;&amp;ucy;&amp;rcy;&amp;dcy;&amp;icy;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357297"/>
            <a:ext cx="3866940" cy="4868787"/>
          </a:xfrm>
          <a:prstGeom prst="rect">
            <a:avLst/>
          </a:prstGeom>
          <a:noFill/>
        </p:spPr>
      </p:pic>
      <p:pic>
        <p:nvPicPr>
          <p:cNvPr id="63490" name="Picture 2" descr="https://upload.wikimedia.org/wikipedia/commons/9/9a/Group_at_Clark_Telescope_in_19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84" y="4260180"/>
            <a:ext cx="2714644" cy="1965905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60040" y="357166"/>
            <a:ext cx="8388424" cy="7736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Идея овладевает массами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3492" name="Picture 4" descr="https://upload.wikimedia.org/wikipedia/commons/9/99/The_American_Museum_journal_%28c1900-%281918%29%29_%2817539936613%2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32303" y="1357298"/>
            <a:ext cx="2416161" cy="24003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5286388"/>
            <a:ext cx="3286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Персиваль</a:t>
            </a:r>
            <a:r>
              <a:rPr lang="ru-RU" b="1" dirty="0" smtClean="0"/>
              <a:t> </a:t>
            </a:r>
            <a:r>
              <a:rPr lang="ru-RU" b="1" dirty="0" err="1" smtClean="0"/>
              <a:t>Ловелл</a:t>
            </a:r>
            <a:r>
              <a:rPr lang="ru-RU" dirty="0" smtClean="0"/>
              <a:t> </a:t>
            </a:r>
          </a:p>
          <a:p>
            <a:pPr algn="ctr"/>
            <a:r>
              <a:rPr lang="en-US" dirty="0" smtClean="0"/>
              <a:t>1855</a:t>
            </a:r>
            <a:r>
              <a:rPr lang="ru-RU" dirty="0" smtClean="0"/>
              <a:t> - </a:t>
            </a:r>
            <a:r>
              <a:rPr lang="en-US" dirty="0" smtClean="0"/>
              <a:t>1916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19044" y="4786322"/>
            <a:ext cx="64294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FFFF00"/>
                </a:solidFill>
              </a:rPr>
              <a:t>В США в 1938 г. </a:t>
            </a:r>
            <a:r>
              <a:rPr lang="ru-RU" sz="1100" dirty="0" err="1" smtClean="0">
                <a:solidFill>
                  <a:srgbClr val="FFFF00"/>
                </a:solidFill>
              </a:rPr>
              <a:t>Орсон</a:t>
            </a:r>
            <a:r>
              <a:rPr lang="ru-RU" sz="1100" dirty="0" smtClean="0">
                <a:solidFill>
                  <a:srgbClr val="FFFF00"/>
                </a:solidFill>
              </a:rPr>
              <a:t> Уэллс сделал радиопостановка по роману "Война миров" в виде "радиорепортажа с места событий". В Нью-Джерси, где по сценарию происходила высадка марсиан, из шести миллионов слушателей один миллион поверил в реальность происходящего. Возникла паника, десятки тысяч людей бросали свои дома, дороги были забиты беженцами. В Нью-Джерси была направлена моторизованная полиция, на флоте были отменены увольнения на берег. Телефонные линии были парализованы: тысячи людей сообщали властям о виденных ими кораблях марсиан.</a:t>
            </a:r>
            <a:endParaRPr lang="ru-RU" sz="1100" dirty="0">
              <a:solidFill>
                <a:srgbClr val="FFFF00"/>
              </a:solidFill>
            </a:endParaRP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4429124" y="2981819"/>
            <a:ext cx="20717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всё придумал Черчилль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60040" y="357166"/>
            <a:ext cx="8388424" cy="7736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Идея овладевает массами - результаты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428860" y="1840226"/>
            <a:ext cx="17830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Война миров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3831869"/>
            <a:ext cx="120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1898 г.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9397" name="Picture 5" descr="H.G. Wells by Beresfor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840226"/>
            <a:ext cx="1425878" cy="199164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643438" y="1840226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1939 г.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6314" y="3687901"/>
            <a:ext cx="3786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FFFF00"/>
                </a:solidFill>
              </a:rPr>
              <a:t>«В сотнях тысяч галактик, каждая из которых содержит тысячи миллионов звезд, должно быть много таких, что имеют планеты с условиями, не исключающими возможность возникновения жизни»</a:t>
            </a:r>
            <a:endParaRPr lang="ru-RU" sz="1000" dirty="0">
              <a:solidFill>
                <a:srgbClr val="FFFF00"/>
              </a:solidFill>
            </a:endParaRPr>
          </a:p>
        </p:txBody>
      </p:sp>
      <p:pic>
        <p:nvPicPr>
          <p:cNvPr id="59399" name="Picture 7" descr="http://turnavigator.net/%D1%84%D0%BE%D1%82%D0%BE/other/1010/1020/145727769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0826" y="1840226"/>
            <a:ext cx="1918945" cy="1603258"/>
          </a:xfrm>
          <a:prstGeom prst="rect">
            <a:avLst/>
          </a:prstGeom>
          <a:noFill/>
        </p:spPr>
      </p:pic>
      <p:pic>
        <p:nvPicPr>
          <p:cNvPr id="59401" name="Picture 9" descr="http://ilarge.lisimg.com/image/5697567/898full-orson-welles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6" y="4395787"/>
            <a:ext cx="1268110" cy="164475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785786" y="6048206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1938 г.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29124" y="2209558"/>
            <a:ext cx="1835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Зона </a:t>
            </a:r>
            <a:r>
              <a:rPr lang="ru-RU" dirty="0" err="1" smtClean="0">
                <a:solidFill>
                  <a:srgbClr val="FFFF00"/>
                </a:solidFill>
              </a:rPr>
              <a:t>Златовласки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60040" y="357166"/>
            <a:ext cx="8388424" cy="7736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Парадокс Ферми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24438" y="1285860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1950 г.</a:t>
            </a:r>
            <a:endParaRPr lang="ru-RU" b="1" dirty="0"/>
          </a:p>
        </p:txBody>
      </p:sp>
      <p:pic>
        <p:nvPicPr>
          <p:cNvPr id="8194" name="Picture 2" descr="Enrico Fermi 1943-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0040" y="1285860"/>
            <a:ext cx="3724275" cy="461962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29124" y="3321278"/>
            <a:ext cx="38576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«Ну, и где они в таком случае?»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21431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Кафетерий Лос-Аламосской лаборатории: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4427785"/>
            <a:ext cx="38576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1400" b="1" i="1" dirty="0" err="1" smtClean="0">
                <a:solidFill>
                  <a:schemeClr val="tx2">
                    <a:lumMod val="75000"/>
                  </a:schemeClr>
                </a:solidFill>
              </a:rPr>
              <a:t>Энрико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</a:rPr>
              <a:t> Ферми</a:t>
            </a:r>
            <a:endParaRPr lang="ru-RU" sz="1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60040" y="357166"/>
            <a:ext cx="8388424" cy="7736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Теория межзвездной связи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cs4.pikabu.ru/post_img/2016/07/05/7/146771491914457960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47870" y="1490857"/>
            <a:ext cx="4500594" cy="2925387"/>
          </a:xfrm>
          <a:prstGeom prst="rect">
            <a:avLst/>
          </a:prstGeom>
          <a:noFill/>
        </p:spPr>
      </p:pic>
      <p:pic>
        <p:nvPicPr>
          <p:cNvPr id="2052" name="Picture 4" descr="http://cs8.pikabu.ru/post_img/2016/07/06/10/146782120818684120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50" y="4149123"/>
            <a:ext cx="2283134" cy="1727399"/>
          </a:xfrm>
          <a:prstGeom prst="rect">
            <a:avLst/>
          </a:prstGeom>
          <a:noFill/>
        </p:spPr>
      </p:pic>
      <p:pic>
        <p:nvPicPr>
          <p:cNvPr id="2054" name="Picture 6" descr="http://www.bigear.org/CSMO/Images/CS09/cs09p22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3" y="3662640"/>
            <a:ext cx="3071834" cy="2213881"/>
          </a:xfrm>
          <a:prstGeom prst="rect">
            <a:avLst/>
          </a:prstGeom>
          <a:noFill/>
        </p:spPr>
      </p:pic>
      <p:pic>
        <p:nvPicPr>
          <p:cNvPr id="2056" name="Picture 8" descr="http://www.daviddarling.info/images/Cocconi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472" y="1425482"/>
            <a:ext cx="1428760" cy="196085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857489" y="1490857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1959 г.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5876521"/>
            <a:ext cx="8176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FFFF00"/>
                </a:solidFill>
              </a:rPr>
              <a:t>Если они посылают в сторону Солнечной системы радиосигналы, используя близкую к</a:t>
            </a:r>
          </a:p>
          <a:p>
            <a:pPr algn="ctr"/>
            <a:r>
              <a:rPr lang="ru-RU" sz="1200" i="1" dirty="0" smtClean="0">
                <a:solidFill>
                  <a:srgbClr val="FFFF00"/>
                </a:solidFill>
              </a:rPr>
              <a:t>нашей технику связи, то мы при наших средствах способны обнаружить их сигналы…</a:t>
            </a:r>
            <a:endParaRPr lang="ru-RU" sz="1200" i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47870" y="4929198"/>
            <a:ext cx="1467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21 см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2071678"/>
            <a:ext cx="17859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Джузеппе </a:t>
            </a:r>
            <a:r>
              <a:rPr lang="ru-RU" dirty="0" err="1" smtClean="0">
                <a:solidFill>
                  <a:srgbClr val="FFFF00"/>
                </a:solidFill>
              </a:rPr>
              <a:t>Коккони</a:t>
            </a:r>
            <a:r>
              <a:rPr lang="ru-RU" dirty="0" smtClean="0">
                <a:solidFill>
                  <a:srgbClr val="FFFF00"/>
                </a:solidFill>
              </a:rPr>
              <a:t> и Филипп </a:t>
            </a:r>
            <a:r>
              <a:rPr lang="ru-RU" dirty="0" err="1" smtClean="0">
                <a:solidFill>
                  <a:srgbClr val="FFFF00"/>
                </a:solidFill>
              </a:rPr>
              <a:t>Моррисон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e/e3/GBT.png/800px-GB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1370" y="871349"/>
            <a:ext cx="3467093" cy="39004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09" y="785794"/>
            <a:ext cx="34162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Первый системный поиск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1960 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4771829"/>
            <a:ext cx="76769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Национальная Радиоастрономическая Обсерватория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Грин </a:t>
            </a:r>
            <a:r>
              <a:rPr lang="ru-RU" dirty="0" err="1" smtClean="0">
                <a:solidFill>
                  <a:srgbClr val="FFFF00"/>
                </a:solidFill>
              </a:rPr>
              <a:t>Бэнк</a:t>
            </a:r>
            <a:r>
              <a:rPr lang="ru-RU" dirty="0" smtClean="0">
                <a:solidFill>
                  <a:srgbClr val="FFFF00"/>
                </a:solidFill>
              </a:rPr>
              <a:t>, Западная </a:t>
            </a:r>
            <a:r>
              <a:rPr lang="ru-RU" dirty="0" err="1" smtClean="0">
                <a:solidFill>
                  <a:srgbClr val="FFFF00"/>
                </a:solidFill>
              </a:rPr>
              <a:t>Вирджиния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Диаметр радиотелескопа 26 метров,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Частота поиска 1,42 ГГц.</a:t>
            </a:r>
          </a:p>
          <a:p>
            <a:pPr algn="ctr"/>
            <a:r>
              <a:rPr lang="ru-RU" b="1" dirty="0" err="1" smtClean="0">
                <a:solidFill>
                  <a:srgbClr val="FFFF00"/>
                </a:solidFill>
              </a:rPr>
              <a:t>Тау</a:t>
            </a:r>
            <a:r>
              <a:rPr lang="ru-RU" b="1" dirty="0" smtClean="0">
                <a:solidFill>
                  <a:srgbClr val="FFFF00"/>
                </a:solidFill>
              </a:rPr>
              <a:t> Кита и </a:t>
            </a:r>
            <a:r>
              <a:rPr lang="ru-RU" b="1" dirty="0" err="1" smtClean="0">
                <a:solidFill>
                  <a:srgbClr val="FFFF00"/>
                </a:solidFill>
              </a:rPr>
              <a:t>Эпсилон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Эридана</a:t>
            </a:r>
            <a:r>
              <a:rPr lang="ru-RU" b="1" dirty="0" smtClean="0">
                <a:solidFill>
                  <a:srgbClr val="FFFF00"/>
                </a:solidFill>
              </a:rPr>
              <a:t> (11 св.лет)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60040" y="357166"/>
            <a:ext cx="8388424" cy="42862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Проект «</a:t>
            </a:r>
            <a:r>
              <a:rPr lang="ru-RU" sz="2400" b="1" dirty="0" err="1" smtClean="0">
                <a:solidFill>
                  <a:srgbClr val="002060"/>
                </a:solidFill>
              </a:rPr>
              <a:t>Озма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482" name="Picture 2" descr="https://defence.ru/assets/content/paragraph/24251/43139/formula-1-700x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5" y="1432125"/>
            <a:ext cx="3273417" cy="237089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00166" y="3929066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Фрэнк Дрейк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60040" y="357165"/>
            <a:ext cx="8388424" cy="8144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Проект «</a:t>
            </a:r>
            <a:r>
              <a:rPr lang="ru-RU" sz="2400" b="1" dirty="0" err="1" smtClean="0">
                <a:solidFill>
                  <a:srgbClr val="002060"/>
                </a:solidFill>
              </a:rPr>
              <a:t>Озма</a:t>
            </a:r>
            <a:r>
              <a:rPr lang="ru-RU" sz="2400" b="1" dirty="0" smtClean="0">
                <a:solidFill>
                  <a:srgbClr val="002060"/>
                </a:solidFill>
              </a:rPr>
              <a:t>» - результаты</a:t>
            </a: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Формула </a:t>
            </a:r>
            <a:r>
              <a:rPr lang="ru-RU" sz="2400" b="1" dirty="0" err="1" smtClean="0">
                <a:solidFill>
                  <a:srgbClr val="002060"/>
                </a:solidFill>
              </a:rPr>
              <a:t>Дркейка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40768" y="1285860"/>
            <a:ext cx="6462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Общее время наблюдения - 150 часов</a:t>
            </a:r>
          </a:p>
          <a:p>
            <a:pPr algn="ctr"/>
            <a:r>
              <a:rPr lang="ru-RU" b="1" i="1" dirty="0" smtClean="0"/>
              <a:t>Ничего.</a:t>
            </a:r>
          </a:p>
          <a:p>
            <a:pPr algn="ctr"/>
            <a:r>
              <a:rPr lang="ru-RU" i="1" dirty="0" smtClean="0"/>
              <a:t>Отрицательный результат – тоже результат.</a:t>
            </a:r>
            <a:endParaRPr lang="ru-RU" dirty="0"/>
          </a:p>
        </p:txBody>
      </p:sp>
      <p:sp>
        <p:nvSpPr>
          <p:cNvPr id="2" name="AutoShape 2" descr="N=R\cdot f_{p}\cdot n_{e}\cdot f_{l}\cdot f_{i}\cdot f_{c}\cdot L"/>
          <p:cNvSpPr>
            <a:spLocks noChangeAspect="1" noChangeArrowheads="1"/>
          </p:cNvSpPr>
          <p:nvPr/>
        </p:nvSpPr>
        <p:spPr bwMode="auto">
          <a:xfrm>
            <a:off x="4572000" y="-460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N=R\cdot f_{p}\cdot n_{e}\cdot f_{l}\cdot f_{i}\cdot f_{c}\cdot L"/>
          <p:cNvSpPr>
            <a:spLocks noChangeAspect="1" noChangeArrowheads="1"/>
          </p:cNvSpPr>
          <p:nvPr/>
        </p:nvSpPr>
        <p:spPr bwMode="auto">
          <a:xfrm>
            <a:off x="4572000" y="-460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0041" y="2445592"/>
            <a:ext cx="8212488" cy="112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5" name="AutoShape 7" descr="N"/>
          <p:cNvSpPr>
            <a:spLocks noChangeAspect="1" noChangeArrowheads="1"/>
          </p:cNvSpPr>
          <p:nvPr/>
        </p:nvSpPr>
        <p:spPr bwMode="auto">
          <a:xfrm>
            <a:off x="142875" y="-11557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R"/>
          <p:cNvSpPr>
            <a:spLocks noChangeAspect="1" noChangeArrowheads="1"/>
          </p:cNvSpPr>
          <p:nvPr/>
        </p:nvSpPr>
        <p:spPr bwMode="auto">
          <a:xfrm>
            <a:off x="142875" y="-8667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AutoShape 9" descr="f_p"/>
          <p:cNvSpPr>
            <a:spLocks noChangeAspect="1" noChangeArrowheads="1"/>
          </p:cNvSpPr>
          <p:nvPr/>
        </p:nvSpPr>
        <p:spPr bwMode="auto">
          <a:xfrm>
            <a:off x="142875" y="-5778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n_{e}"/>
          <p:cNvSpPr>
            <a:spLocks noChangeAspect="1" noChangeArrowheads="1"/>
          </p:cNvSpPr>
          <p:nvPr/>
        </p:nvSpPr>
        <p:spPr bwMode="auto">
          <a:xfrm>
            <a:off x="142875" y="-2889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9" name="AutoShape 11" descr="f_{l}"/>
          <p:cNvSpPr>
            <a:spLocks noChangeAspect="1" noChangeArrowheads="1"/>
          </p:cNvSpPr>
          <p:nvPr/>
        </p:nvSpPr>
        <p:spPr bwMode="auto">
          <a:xfrm>
            <a:off x="1428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f_{i}"/>
          <p:cNvSpPr>
            <a:spLocks noChangeAspect="1" noChangeArrowheads="1"/>
          </p:cNvSpPr>
          <p:nvPr/>
        </p:nvSpPr>
        <p:spPr bwMode="auto">
          <a:xfrm>
            <a:off x="142875" y="2889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1" name="AutoShape 13" descr="f_{c}"/>
          <p:cNvSpPr>
            <a:spLocks noChangeAspect="1" noChangeArrowheads="1"/>
          </p:cNvSpPr>
          <p:nvPr/>
        </p:nvSpPr>
        <p:spPr bwMode="auto">
          <a:xfrm>
            <a:off x="142875" y="5778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L"/>
          <p:cNvSpPr>
            <a:spLocks noChangeAspect="1" noChangeArrowheads="1"/>
          </p:cNvSpPr>
          <p:nvPr/>
        </p:nvSpPr>
        <p:spPr bwMode="auto">
          <a:xfrm>
            <a:off x="142875" y="8667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447675" y="3571876"/>
            <a:ext cx="812485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количество цивилизаций, готовых вступить в контакт;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 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en-US" sz="1600" b="1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количество звёзд, образующихся в год Галактике (10);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 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n-US" sz="1600" b="1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доля звёзд, обладающих планетами (0,5);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 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1600" b="1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среднее число планет/спутников с условиями для зарождения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жизни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(2);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n-US" sz="1600" b="1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— вероятность зарождения жизни на планете с подходящими условиями (1);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n-US" sz="1600" b="1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— вероятность возникновения разума на планете, на которой есть жизнь (0,01);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n-US" sz="1600" b="1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 — отношение количества планет, разумные жители которых способны к контакту и ищут его, к количеству планет, на которых есть разумная жизнь (0,01);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— время жизни такой цивилизации (10 000 лет).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Дрейк даёт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10 × 0,5 × 2 × 1 × 0,01 × 0,01 × 10 000 = 10.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60040" y="357165"/>
            <a:ext cx="8388424" cy="8144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Проект «</a:t>
            </a:r>
            <a:r>
              <a:rPr lang="ru-RU" sz="2400" b="1" dirty="0" err="1" smtClean="0">
                <a:solidFill>
                  <a:srgbClr val="002060"/>
                </a:solidFill>
              </a:rPr>
              <a:t>Озма</a:t>
            </a:r>
            <a:r>
              <a:rPr lang="ru-RU" sz="2400" b="1" dirty="0" smtClean="0">
                <a:solidFill>
                  <a:srgbClr val="002060"/>
                </a:solidFill>
              </a:rPr>
              <a:t>» - результаты</a:t>
            </a: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«Космический стог сена»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" name="AutoShape 2" descr="N=R\cdot f_{p}\cdot n_{e}\cdot f_{l}\cdot f_{i}\cdot f_{c}\cdot L"/>
          <p:cNvSpPr>
            <a:spLocks noChangeAspect="1" noChangeArrowheads="1"/>
          </p:cNvSpPr>
          <p:nvPr/>
        </p:nvSpPr>
        <p:spPr bwMode="auto">
          <a:xfrm>
            <a:off x="4572000" y="-460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N=R\cdot f_{p}\cdot n_{e}\cdot f_{l}\cdot f_{i}\cdot f_{c}\cdot L"/>
          <p:cNvSpPr>
            <a:spLocks noChangeAspect="1" noChangeArrowheads="1"/>
          </p:cNvSpPr>
          <p:nvPr/>
        </p:nvSpPr>
        <p:spPr bwMode="auto">
          <a:xfrm>
            <a:off x="4572000" y="-460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AutoShape 7" descr="N"/>
          <p:cNvSpPr>
            <a:spLocks noChangeAspect="1" noChangeArrowheads="1"/>
          </p:cNvSpPr>
          <p:nvPr/>
        </p:nvSpPr>
        <p:spPr bwMode="auto">
          <a:xfrm>
            <a:off x="142875" y="-11557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R"/>
          <p:cNvSpPr>
            <a:spLocks noChangeAspect="1" noChangeArrowheads="1"/>
          </p:cNvSpPr>
          <p:nvPr/>
        </p:nvSpPr>
        <p:spPr bwMode="auto">
          <a:xfrm>
            <a:off x="142875" y="-8667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AutoShape 9" descr="f_p"/>
          <p:cNvSpPr>
            <a:spLocks noChangeAspect="1" noChangeArrowheads="1"/>
          </p:cNvSpPr>
          <p:nvPr/>
        </p:nvSpPr>
        <p:spPr bwMode="auto">
          <a:xfrm>
            <a:off x="142875" y="-5778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n_{e}"/>
          <p:cNvSpPr>
            <a:spLocks noChangeAspect="1" noChangeArrowheads="1"/>
          </p:cNvSpPr>
          <p:nvPr/>
        </p:nvSpPr>
        <p:spPr bwMode="auto">
          <a:xfrm>
            <a:off x="142875" y="-2889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9" name="AutoShape 11" descr="f_{l}"/>
          <p:cNvSpPr>
            <a:spLocks noChangeAspect="1" noChangeArrowheads="1"/>
          </p:cNvSpPr>
          <p:nvPr/>
        </p:nvSpPr>
        <p:spPr bwMode="auto">
          <a:xfrm>
            <a:off x="1428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f_{i}"/>
          <p:cNvSpPr>
            <a:spLocks noChangeAspect="1" noChangeArrowheads="1"/>
          </p:cNvSpPr>
          <p:nvPr/>
        </p:nvSpPr>
        <p:spPr bwMode="auto">
          <a:xfrm>
            <a:off x="142875" y="2889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1" name="AutoShape 13" descr="f_{c}"/>
          <p:cNvSpPr>
            <a:spLocks noChangeAspect="1" noChangeArrowheads="1"/>
          </p:cNvSpPr>
          <p:nvPr/>
        </p:nvSpPr>
        <p:spPr bwMode="auto">
          <a:xfrm>
            <a:off x="142875" y="5778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L"/>
          <p:cNvSpPr>
            <a:spLocks noChangeAspect="1" noChangeArrowheads="1"/>
          </p:cNvSpPr>
          <p:nvPr/>
        </p:nvSpPr>
        <p:spPr bwMode="auto">
          <a:xfrm>
            <a:off x="142875" y="8667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2706" name="Picture 2" descr="E:\___Актуально\__Публикации в работе\SETI-доклад\Стог сен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7675" y="1357298"/>
            <a:ext cx="3775496" cy="325473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4642220" y="1357298"/>
            <a:ext cx="41062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Частота сигнала, чувствительность приемника, направление</a:t>
            </a:r>
          </a:p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2878" y="5000636"/>
            <a:ext cx="70723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«</a:t>
            </a:r>
            <a:r>
              <a:rPr lang="ru-RU" dirty="0" err="1" smtClean="0">
                <a:solidFill>
                  <a:srgbClr val="FFFF00"/>
                </a:solidFill>
              </a:rPr>
              <a:t>Озма</a:t>
            </a:r>
            <a:r>
              <a:rPr lang="ru-RU" dirty="0" smtClean="0">
                <a:solidFill>
                  <a:srgbClr val="FFFF00"/>
                </a:solidFill>
              </a:rPr>
              <a:t> II» - </a:t>
            </a:r>
            <a:r>
              <a:rPr lang="ru-RU" dirty="0" err="1" smtClean="0">
                <a:solidFill>
                  <a:srgbClr val="FFFF00"/>
                </a:solidFill>
              </a:rPr>
              <a:t>Бенджамин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Цукерман</a:t>
            </a:r>
            <a:r>
              <a:rPr lang="ru-RU" dirty="0" smtClean="0">
                <a:solidFill>
                  <a:srgbClr val="FFFF00"/>
                </a:solidFill>
              </a:rPr>
              <a:t> и Патрик </a:t>
            </a:r>
            <a:r>
              <a:rPr lang="ru-RU" dirty="0" err="1" smtClean="0">
                <a:solidFill>
                  <a:srgbClr val="FFFF00"/>
                </a:solidFill>
              </a:rPr>
              <a:t>Палмер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1973-1976 гг. Исследовано более 650 ближайших звезд, положительных результатов получено не было.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elestial boondocks: Study supports the idea we live in a void">
            <a:hlinkClick r:id="rId3" tooltip="&quot;A map of the local universe as observed by the Sloan Digital Sky Survey. The orange areas have higher densities of galaxy clusters and filaments. Credit: Sloan Digital Sky Survey&quot;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94252" y="876957"/>
            <a:ext cx="4320000" cy="45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248282" y="4766626"/>
            <a:ext cx="1500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/>
              <a:t>Слоановский</a:t>
            </a:r>
            <a:r>
              <a:rPr lang="ru-RU" sz="1200" dirty="0" smtClean="0"/>
              <a:t> цифровой небесный обзор</a:t>
            </a:r>
            <a:endParaRPr lang="ru-RU" sz="12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60040" y="357166"/>
            <a:ext cx="8388424" cy="43204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Вселенная</a:t>
            </a:r>
            <a:endParaRPr lang="ru-RU" sz="24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411112" y="5500702"/>
          <a:ext cx="4286280" cy="1093896"/>
        </p:xfrm>
        <a:graphic>
          <a:graphicData uri="http://schemas.openxmlformats.org/drawingml/2006/table">
            <a:tbl>
              <a:tblPr/>
              <a:tblGrid>
                <a:gridCol w="2160888"/>
                <a:gridCol w="2125392"/>
              </a:tblGrid>
              <a:tr h="21357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FF00"/>
                          </a:solidFill>
                        </a:rPr>
                        <a:t>Возраст</a:t>
                      </a:r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FF00"/>
                          </a:solidFill>
                        </a:rPr>
                        <a:t>13,8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</a:rPr>
                        <a:t> </a:t>
                      </a:r>
                      <a:r>
                        <a:rPr lang="ru-RU" sz="1800" dirty="0" err="1" smtClean="0">
                          <a:solidFill>
                            <a:srgbClr val="FFFF00"/>
                          </a:solidFill>
                        </a:rPr>
                        <a:t>млрд</a:t>
                      </a:r>
                      <a:r>
                        <a:rPr lang="ru-RU" sz="1800" dirty="0" smtClean="0">
                          <a:solidFill>
                            <a:srgbClr val="FFFF00"/>
                          </a:solidFill>
                        </a:rPr>
                        <a:t> лет </a:t>
                      </a:r>
                      <a:r>
                        <a:rPr lang="ru-RU" sz="1800" baseline="30000" dirty="0" smtClean="0">
                          <a:solidFill>
                            <a:srgbClr val="FFFF00"/>
                          </a:solidFill>
                          <a:hlinkClick r:id="rId5"/>
                        </a:rPr>
                        <a:t>[</a:t>
                      </a:r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57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FF00"/>
                          </a:solidFill>
                        </a:rPr>
                        <a:t>Радиус</a:t>
                      </a:r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FF00"/>
                          </a:solidFill>
                        </a:rPr>
                        <a:t>46 </a:t>
                      </a:r>
                      <a:r>
                        <a:rPr lang="ru-RU" sz="1800" dirty="0" err="1" smtClean="0">
                          <a:solidFill>
                            <a:srgbClr val="FFFF00"/>
                          </a:solidFill>
                        </a:rPr>
                        <a:t>млрд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</a:rPr>
                        <a:t> св. лет </a:t>
                      </a: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570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FFFF00"/>
                          </a:solidFill>
                        </a:rPr>
                        <a:t>Число </a:t>
                      </a:r>
                      <a:r>
                        <a:rPr lang="ru-RU" sz="1800" dirty="0" smtClean="0">
                          <a:solidFill>
                            <a:srgbClr val="FFFF00"/>
                          </a:solidFill>
                        </a:rPr>
                        <a:t>галактик</a:t>
                      </a:r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FF00"/>
                          </a:solidFill>
                        </a:rPr>
                        <a:t>500 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</a:rPr>
                        <a:t>млрд</a:t>
                      </a:r>
                      <a:r>
                        <a:rPr lang="ru-RU" sz="1800" dirty="0" smtClean="0">
                          <a:solidFill>
                            <a:srgbClr val="FFFF00"/>
                          </a:solidFill>
                        </a:rPr>
                        <a:t>.</a:t>
                      </a:r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60040" y="357166"/>
            <a:ext cx="8388424" cy="42862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в СССР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4582" name="Picture 6" descr="http://dom.co.il/uploads/news-intext/news_intext/c3555421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0040" y="1357298"/>
            <a:ext cx="4702177" cy="37077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29256" y="1357298"/>
            <a:ext cx="25717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Шкловский, Иосиф Самуилович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6000768"/>
            <a:ext cx="3922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«Презумпция естественности»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4584" name="Picture 8" descr="http://fantlab.ru/images/editions/big/5653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3464" y="3436399"/>
            <a:ext cx="1905000" cy="293370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545891" y="2875002"/>
            <a:ext cx="120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1962 г.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702" y="35718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1963 г.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ГАИШ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Инициативная группа </a:t>
            </a:r>
            <a:r>
              <a:rPr lang="ru-RU" dirty="0" err="1" smtClean="0">
                <a:solidFill>
                  <a:srgbClr val="FFFF00"/>
                </a:solidFill>
              </a:rPr>
              <a:t>Н.С.Кардашев</a:t>
            </a:r>
            <a:r>
              <a:rPr lang="ru-RU" dirty="0" smtClean="0">
                <a:solidFill>
                  <a:srgbClr val="FFFF00"/>
                </a:solidFill>
              </a:rPr>
              <a:t>,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Л.М.Гиндилис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В.И.Слыш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Организация работ по поиску сигналов ВЦ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7346" name="Picture 2" descr="https://upload.wikimedia.org/wikipedia/ru/e/e0/%D0%A1%D0%BB%D1%8B%D1%88_%D0%92%D1%8F%D1%87%D0%B5%D1%81%D0%BB%D0%B0%D0%B2_%D0%98%D0%B2%D0%B0%D0%BD%D0%BE%D0%B2%D0%B8%D1%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43702" y="571480"/>
            <a:ext cx="2095500" cy="2857500"/>
          </a:xfrm>
          <a:prstGeom prst="rect">
            <a:avLst/>
          </a:prstGeom>
          <a:noFill/>
        </p:spPr>
      </p:pic>
      <p:pic>
        <p:nvPicPr>
          <p:cNvPr id="57348" name="Picture 4" descr="https://st.kp.yandex.net/images/article/sm_2920066_03_20170324040322718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571480"/>
            <a:ext cx="3357586" cy="2789361"/>
          </a:xfrm>
          <a:prstGeom prst="rect">
            <a:avLst/>
          </a:prstGeom>
          <a:noFill/>
        </p:spPr>
      </p:pic>
      <p:pic>
        <p:nvPicPr>
          <p:cNvPr id="57352" name="Picture 8" descr="http://images.astronet.ru/pubd/2011/12/21/0001255202/kardashev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571480"/>
            <a:ext cx="2247141" cy="2722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upload.wikimedia.org/wikipedia/ru/3/30/%D0%A2%D1%80%D0%BE%D0%B8%D1%86%D0%BA%D0%B8%D0%B9%2C_%D0%92%D1%81%D0%B5%D0%B2%D0%BE%D0%BB%D0%BE%D0%B4_%D0%A1%D0%B5%D1%80%D0%B3%D0%B5%D0%B5%D0%B2%D0%B8%D1%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35659" y="2928934"/>
            <a:ext cx="1440000" cy="1903085"/>
          </a:xfrm>
          <a:prstGeom prst="rect">
            <a:avLst/>
          </a:prstGeom>
          <a:noFill/>
        </p:spPr>
      </p:pic>
      <p:pic>
        <p:nvPicPr>
          <p:cNvPr id="3" name="Picture 8" descr="http://images.astronet.ru/pubd/2011/12/21/0001255202/kardashev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31492" y="1000108"/>
            <a:ext cx="1440000" cy="17446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2928934"/>
            <a:ext cx="5857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 1968-1969 гг. группа под руководством В.С.Троицкого провела поиск сигналов от ближайших звезд солнечного типа (11 звезд) и галактики М 31.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214422"/>
            <a:ext cx="5857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 сантиметровом диапазоне обнаружена переменность радиоисточника СТА 102 (1964-1965)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60040" y="357166"/>
            <a:ext cx="8388424" cy="42862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Поиски в СССР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http://www.pvsm.ru/images/2016/09/03/rossiiskii-radioteleskop-ratan-600-prinyal-signal-vozmojno-imeyushii-vnezemnoe-proishojdeni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71802" y="4643446"/>
            <a:ext cx="2811283" cy="1839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0525" y="1533517"/>
            <a:ext cx="22955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http://stp.cosmos.ru/typo3temp/pics/8a887f7d0c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71604" y="2285992"/>
            <a:ext cx="5716905" cy="318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s://wallinsider.com/wp-content/uploads/2017/05/SETI@home-Wallpapers-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2066" y="3679033"/>
            <a:ext cx="3491636" cy="2618727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60040" y="357166"/>
            <a:ext cx="8388424" cy="42862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Проекты </a:t>
            </a:r>
            <a:r>
              <a:rPr lang="en-US" sz="2400" b="1" dirty="0" smtClean="0">
                <a:solidFill>
                  <a:srgbClr val="002060"/>
                </a:solidFill>
              </a:rPr>
              <a:t>SETI </a:t>
            </a:r>
            <a:r>
              <a:rPr lang="ru-RU" sz="2400" b="1" dirty="0" smtClean="0">
                <a:solidFill>
                  <a:srgbClr val="002060"/>
                </a:solidFill>
              </a:rPr>
              <a:t>сегодня - </a:t>
            </a:r>
            <a:r>
              <a:rPr lang="en-US" sz="2400" b="1" dirty="0" smtClean="0">
                <a:solidFill>
                  <a:srgbClr val="002060"/>
                </a:solidFill>
              </a:rPr>
              <a:t>I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20029" y="1000108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1999 г.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00706" y="2500306"/>
            <a:ext cx="3572877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2500306"/>
            <a:ext cx="3345517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85786" y="1571612"/>
            <a:ext cx="7643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FF00"/>
                </a:solidFill>
              </a:rPr>
              <a:t>Совместный проект Института SETI и радиоастрономической лаборатории Калифорнийского университета в Беркли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9805" y="1000108"/>
            <a:ext cx="1888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2007-2011 г.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60040" y="357166"/>
            <a:ext cx="8388424" cy="42862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Проекты </a:t>
            </a:r>
            <a:r>
              <a:rPr lang="en-US" sz="2400" b="1" dirty="0" smtClean="0">
                <a:solidFill>
                  <a:srgbClr val="002060"/>
                </a:solidFill>
              </a:rPr>
              <a:t>SETI </a:t>
            </a:r>
            <a:r>
              <a:rPr lang="ru-RU" sz="2400" b="1" dirty="0" smtClean="0">
                <a:solidFill>
                  <a:srgbClr val="002060"/>
                </a:solidFill>
              </a:rPr>
              <a:t>сегодня - </a:t>
            </a:r>
            <a:r>
              <a:rPr lang="en-US" sz="2400" b="1" dirty="0" smtClean="0">
                <a:solidFill>
                  <a:srgbClr val="002060"/>
                </a:solidFill>
              </a:rPr>
              <a:t>II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1000108"/>
            <a:ext cx="3002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FFFF00"/>
                </a:solidFill>
              </a:rPr>
              <a:t>Allen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Telescope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Array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60040" y="357166"/>
            <a:ext cx="8388424" cy="42862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Проекты </a:t>
            </a:r>
            <a:r>
              <a:rPr lang="en-US" sz="2400" b="1" dirty="0" smtClean="0">
                <a:solidFill>
                  <a:srgbClr val="002060"/>
                </a:solidFill>
              </a:rPr>
              <a:t>SETI </a:t>
            </a:r>
            <a:r>
              <a:rPr lang="ru-RU" sz="2400" b="1" dirty="0" smtClean="0">
                <a:solidFill>
                  <a:srgbClr val="002060"/>
                </a:solidFill>
              </a:rPr>
              <a:t>сегодня - </a:t>
            </a:r>
            <a:r>
              <a:rPr lang="en-US" sz="2400" b="1" dirty="0" smtClean="0">
                <a:solidFill>
                  <a:srgbClr val="002060"/>
                </a:solidFill>
              </a:rPr>
              <a:t>III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5778" name="Picture 2" descr="https://upload.wikimedia.org/wikipedia/commons/thumb/e/e3/GBT.png/220px-GB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12" y="4000504"/>
            <a:ext cx="2095500" cy="23622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14348" y="543937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rgbClr val="FFFF00"/>
                </a:solidFill>
              </a:rPr>
              <a:t>Телескоп </a:t>
            </a:r>
            <a:r>
              <a:rPr lang="ru-RU" sz="1400" dirty="0" err="1" smtClean="0">
                <a:solidFill>
                  <a:srgbClr val="FFFF00"/>
                </a:solidFill>
              </a:rPr>
              <a:t>Грин-Бэнк</a:t>
            </a:r>
            <a:r>
              <a:rPr lang="ru-RU" sz="1400" dirty="0" smtClean="0">
                <a:solidFill>
                  <a:srgbClr val="FFFF00"/>
                </a:solidFill>
              </a:rPr>
              <a:t> — один из радиотелескопов, используемых в проекте.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57422" y="1142984"/>
            <a:ext cx="4314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FFFF00"/>
                </a:solidFill>
              </a:rPr>
              <a:t>Breakthrough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Listen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79554" y="1142984"/>
            <a:ext cx="1168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2016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0040" y="1857364"/>
            <a:ext cx="821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Юрий Миллер, Стивен </a:t>
            </a:r>
            <a:r>
              <a:rPr lang="ru-RU" i="1" dirty="0" err="1" smtClean="0">
                <a:solidFill>
                  <a:srgbClr val="FFFF00"/>
                </a:solidFill>
              </a:rPr>
              <a:t>Хокинг</a:t>
            </a:r>
            <a:r>
              <a:rPr lang="ru-RU" i="1" dirty="0" smtClean="0">
                <a:solidFill>
                  <a:srgbClr val="FFFF00"/>
                </a:solidFill>
              </a:rPr>
              <a:t> - 100 миллионов долларов на поддержку проекта поиска внеземных цивилизаций 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5786" y="304074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</a:rPr>
              <a:t>Телескоп </a:t>
            </a:r>
            <a:r>
              <a:rPr lang="ru-RU" sz="1600" dirty="0" err="1" smtClean="0">
                <a:solidFill>
                  <a:srgbClr val="FFFF00"/>
                </a:solidFill>
              </a:rPr>
              <a:t>Automated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Planet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Finder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Ликской</a:t>
            </a:r>
            <a:r>
              <a:rPr lang="ru-RU" sz="1600" dirty="0" smtClean="0">
                <a:solidFill>
                  <a:srgbClr val="FFFF00"/>
                </a:solidFill>
              </a:rPr>
              <a:t> обсерватории будет искать оптические сигналы от лазерных источников. Телескоп сможет обнаружить 100 Вт лазер с расстояния около 4.25 светового года.</a:t>
            </a:r>
            <a:endParaRPr lang="ru-RU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0040" y="121442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Факт 1. 1 цивилизация существует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60040" y="357166"/>
            <a:ext cx="8388424" cy="42862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Три факта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0040" y="24650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Факт 2. Цивилизаций может быть больше одной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612" y="3429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Факт 3. Поиски не дали результатов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" name="Picture 2" descr="http://s3.amazonaws.com/everystockphoto/fspid20/15/79/88/earth-satellite-earthlights-157988-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09726" y="999069"/>
            <a:ext cx="2338738" cy="1169369"/>
          </a:xfrm>
          <a:prstGeom prst="rect">
            <a:avLst/>
          </a:prstGeom>
          <a:noFill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0878" y="2465074"/>
            <a:ext cx="3357586" cy="46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714612" y="5072074"/>
            <a:ext cx="38576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1950: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«Ну, и где они в таком случае?»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Рисунок 12" descr="http://stp.cosmos.ru/typo3temp/pics/8a887f7d0c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72264" y="3798332"/>
            <a:ext cx="2072634" cy="110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www.pvsm.ru/images/2016/09/03/rossiiskii-radioteleskop-ratan-600-prinyal-signal-vozmojno-imeyushii-vnezemnoe-proishojdenie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0694" y="3111405"/>
            <a:ext cx="1643074" cy="1075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60040" y="357166"/>
            <a:ext cx="8388424" cy="42862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Рыбы на дереве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80" y="5715016"/>
            <a:ext cx="7858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При классификации главное - 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i="1" dirty="0" smtClean="0">
                <a:solidFill>
                  <a:srgbClr val="FFFF00"/>
                </a:solidFill>
              </a:rPr>
              <a:t>правильно разместить рыб на дереве. - </a:t>
            </a:r>
            <a:r>
              <a:rPr lang="ru-RU" b="1" i="1" dirty="0" err="1" smtClean="0">
                <a:solidFill>
                  <a:srgbClr val="FFFF00"/>
                </a:solidFill>
              </a:rPr>
              <a:t>im</a:t>
            </a:r>
            <a:r>
              <a:rPr lang="ru-RU" b="1" i="1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145" name="Picture 1" descr="E:\___Завершено\__Публикации\Издания\Российский космос\Путеводитель по внеземным цивилизациям\klass_ei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2000" y="1357298"/>
            <a:ext cx="7920000" cy="4060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72" y="1142984"/>
            <a:ext cx="1857356" cy="10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60040" y="357166"/>
            <a:ext cx="8388424" cy="42862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Рыбы на дереве (расшифровка)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360040" y="1071546"/>
            <a:ext cx="6426538" cy="186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263" algn="l"/>
              </a:tabLst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1. Биологическая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—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цивилизация, использующая только биологические методы преобразования окружающей среды.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263" algn="l"/>
              </a:tabLst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2. Техническая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—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цивилизация, использующая технические методы преобразования окружающей среды.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263" algn="l"/>
              </a:tabLst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3.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Сверхцивилизация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—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способная изменять фундаментальные законы природы.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263" algn="l"/>
              </a:tabLst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4. ВЦ типа С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—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техническая цивилизация, отставшая в развитии от земной.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263" algn="l"/>
              </a:tabLst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5. ВЦ типа В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—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техническая цивилизация, сравнимая по развитию с земной.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263" algn="l"/>
              </a:tabLst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6. ВЦ типа А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—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техническая цивилизация, обогнавшая в развитии земную.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263" algn="l"/>
              </a:tabLst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7. Погибшая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—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цивилизация, все разумные субъекты которой прекратили свою деятельность.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263" algn="l"/>
              </a:tabLst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8. Стационарная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—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цивилизация, не меняющаяся существенно во времени.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0040" y="2941289"/>
            <a:ext cx="83884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tabLst>
                <a:tab pos="195263" algn="l"/>
              </a:tabLst>
            </a:pPr>
            <a:r>
              <a:rPr lang="ru-RU" sz="1100" dirty="0" smtClean="0">
                <a:solidFill>
                  <a:srgbClr val="FFFF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9. Нестационарная </a:t>
            </a:r>
            <a:r>
              <a:rPr lang="ru-RU" sz="1100" dirty="0" smtClean="0">
                <a:solidFill>
                  <a:srgbClr val="FFFF00"/>
                </a:solidFill>
                <a:latin typeface="Calibri"/>
                <a:ea typeface="Times New Roman" pitchFamily="18" charset="0"/>
                <a:cs typeface="Courier New" pitchFamily="49" charset="0"/>
              </a:rPr>
              <a:t>—</a:t>
            </a:r>
            <a:r>
              <a:rPr lang="ru-RU" sz="1100" dirty="0" smtClean="0">
                <a:solidFill>
                  <a:srgbClr val="FFFF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цивилизация, достаточно быстро изменяющаяся во времени. Нестационарные ВЦ могут быть затухающими (деградирующими) (10) и развивающимися (11).</a:t>
            </a:r>
            <a:endParaRPr lang="ru-RU" sz="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195263" algn="l"/>
              </a:tabLst>
            </a:pPr>
            <a:r>
              <a:rPr lang="ru-RU" sz="1100" dirty="0" smtClean="0">
                <a:solidFill>
                  <a:srgbClr val="FFFF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Одной из важнейших характеристик цивилизации является объем пространства, в котором она присутствует.</a:t>
            </a:r>
            <a:endParaRPr lang="ru-RU" sz="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195263" algn="l"/>
              </a:tabLst>
            </a:pPr>
            <a:r>
              <a:rPr lang="ru-RU" sz="1100" dirty="0" smtClean="0">
                <a:solidFill>
                  <a:srgbClr val="FFFF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По этой характеристике цивилизации могут быть разделены на планетные, солнечные, звездные и кочевые (</a:t>
            </a:r>
            <a:r>
              <a:rPr lang="ru-RU" sz="1100" dirty="0" smtClean="0">
                <a:solidFill>
                  <a:srgbClr val="FFFF00"/>
                </a:solidFill>
                <a:latin typeface="Calibri"/>
                <a:ea typeface="Times New Roman" pitchFamily="18" charset="0"/>
                <a:cs typeface="Courier New" pitchFamily="49" charset="0"/>
              </a:rPr>
              <a:t>«</a:t>
            </a:r>
            <a:r>
              <a:rPr lang="ru-RU" sz="1100" dirty="0" smtClean="0">
                <a:solidFill>
                  <a:srgbClr val="FFFF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странники</a:t>
            </a:r>
            <a:r>
              <a:rPr lang="ru-RU" sz="1100" dirty="0" smtClean="0">
                <a:solidFill>
                  <a:srgbClr val="FFFF00"/>
                </a:solidFill>
                <a:latin typeface="Calibri"/>
                <a:ea typeface="Times New Roman" pitchFamily="18" charset="0"/>
                <a:cs typeface="Courier New" pitchFamily="49" charset="0"/>
              </a:rPr>
              <a:t>»</a:t>
            </a:r>
            <a:r>
              <a:rPr lang="ru-RU" sz="1100" dirty="0" smtClean="0">
                <a:solidFill>
                  <a:srgbClr val="FFFF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 (12-15).</a:t>
            </a:r>
            <a:endParaRPr lang="ru-RU" sz="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195263" algn="l"/>
              </a:tabLst>
            </a:pPr>
            <a:r>
              <a:rPr lang="ru-RU" sz="1100" dirty="0" smtClean="0">
                <a:solidFill>
                  <a:srgbClr val="FFFF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По типу организации можно представить монолитные, интегральные и дискретные ВЦ.</a:t>
            </a:r>
            <a:endParaRPr lang="ru-RU" sz="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195263" algn="l"/>
              </a:tabLst>
            </a:pPr>
            <a:r>
              <a:rPr lang="ru-RU" sz="1100" dirty="0" smtClean="0">
                <a:solidFill>
                  <a:srgbClr val="FFFF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16. Монолитная </a:t>
            </a:r>
            <a:r>
              <a:rPr lang="ru-RU" sz="1100" dirty="0" smtClean="0">
                <a:solidFill>
                  <a:srgbClr val="FFFF00"/>
                </a:solidFill>
                <a:latin typeface="Calibri"/>
                <a:ea typeface="Times New Roman" pitchFamily="18" charset="0"/>
                <a:cs typeface="Courier New" pitchFamily="49" charset="0"/>
              </a:rPr>
              <a:t>—</a:t>
            </a:r>
            <a:r>
              <a:rPr lang="ru-RU" sz="1100" dirty="0" smtClean="0">
                <a:solidFill>
                  <a:srgbClr val="FFFF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цивилизация, мыслящая и действующая как единый субъект (например, знаменитый </a:t>
            </a:r>
            <a:r>
              <a:rPr lang="ru-RU" sz="1100" dirty="0" smtClean="0">
                <a:solidFill>
                  <a:srgbClr val="FFFF00"/>
                </a:solidFill>
                <a:latin typeface="Calibri"/>
                <a:ea typeface="Times New Roman" pitchFamily="18" charset="0"/>
                <a:cs typeface="Courier New" pitchFamily="49" charset="0"/>
              </a:rPr>
              <a:t>«</a:t>
            </a:r>
            <a:r>
              <a:rPr lang="ru-RU" sz="1100" dirty="0" err="1" smtClean="0">
                <a:solidFill>
                  <a:srgbClr val="FFFF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Солярис</a:t>
            </a:r>
            <a:r>
              <a:rPr lang="ru-RU" sz="1100" dirty="0" smtClean="0">
                <a:solidFill>
                  <a:srgbClr val="FFFF00"/>
                </a:solidFill>
                <a:latin typeface="Calibri"/>
                <a:ea typeface="Times New Roman" pitchFamily="18" charset="0"/>
                <a:cs typeface="Courier New" pitchFamily="49" charset="0"/>
              </a:rPr>
              <a:t>»</a:t>
            </a:r>
            <a:r>
              <a:rPr lang="ru-RU" sz="1100" dirty="0" smtClean="0">
                <a:solidFill>
                  <a:srgbClr val="FFFF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Станислава </a:t>
            </a:r>
            <a:r>
              <a:rPr lang="ru-RU" sz="1100" dirty="0" err="1" smtClean="0">
                <a:solidFill>
                  <a:srgbClr val="FFFF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Лема</a:t>
            </a:r>
            <a:r>
              <a:rPr lang="ru-RU" sz="1100" dirty="0" smtClean="0">
                <a:solidFill>
                  <a:srgbClr val="FFFF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).</a:t>
            </a:r>
            <a:endParaRPr lang="ru-RU" sz="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195263" algn="l"/>
              </a:tabLst>
            </a:pPr>
            <a:r>
              <a:rPr lang="ru-RU" sz="1100" dirty="0" smtClean="0">
                <a:solidFill>
                  <a:srgbClr val="FFFF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17. Интегральная </a:t>
            </a:r>
            <a:r>
              <a:rPr lang="ru-RU" sz="1100" dirty="0" smtClean="0">
                <a:solidFill>
                  <a:srgbClr val="FFFF00"/>
                </a:solidFill>
                <a:latin typeface="Calibri"/>
                <a:ea typeface="Times New Roman" pitchFamily="18" charset="0"/>
                <a:cs typeface="Courier New" pitchFamily="49" charset="0"/>
              </a:rPr>
              <a:t>—</a:t>
            </a:r>
            <a:r>
              <a:rPr lang="ru-RU" sz="1100" dirty="0" smtClean="0">
                <a:solidFill>
                  <a:srgbClr val="FFFF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мыслит и действует как единый субъект, но состоит из отдельных объектов, возможно, не обладающих разумом (например, разумный рой в романе того же </a:t>
            </a:r>
            <a:r>
              <a:rPr lang="ru-RU" sz="1100" dirty="0" err="1" smtClean="0">
                <a:solidFill>
                  <a:srgbClr val="FFFF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Лема</a:t>
            </a:r>
            <a:r>
              <a:rPr lang="ru-RU" sz="1100" dirty="0" smtClean="0">
                <a:solidFill>
                  <a:srgbClr val="FFFF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1100" dirty="0" smtClean="0">
                <a:solidFill>
                  <a:srgbClr val="FFFF00"/>
                </a:solidFill>
                <a:latin typeface="Calibri"/>
                <a:ea typeface="Times New Roman" pitchFamily="18" charset="0"/>
                <a:cs typeface="Courier New" pitchFamily="49" charset="0"/>
              </a:rPr>
              <a:t>«</a:t>
            </a:r>
            <a:r>
              <a:rPr lang="ru-RU" sz="1100" dirty="0" smtClean="0">
                <a:solidFill>
                  <a:srgbClr val="FFFF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Непобедимый</a:t>
            </a:r>
            <a:r>
              <a:rPr lang="ru-RU" sz="1100" dirty="0" smtClean="0">
                <a:solidFill>
                  <a:srgbClr val="FFFF00"/>
                </a:solidFill>
                <a:latin typeface="Calibri"/>
                <a:ea typeface="Times New Roman" pitchFamily="18" charset="0"/>
                <a:cs typeface="Courier New" pitchFamily="49" charset="0"/>
              </a:rPr>
              <a:t>»</a:t>
            </a:r>
            <a:r>
              <a:rPr lang="ru-RU" sz="1100" dirty="0" smtClean="0">
                <a:solidFill>
                  <a:srgbClr val="FFFF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).</a:t>
            </a:r>
            <a:endParaRPr lang="ru-RU" sz="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195263" algn="l"/>
              </a:tabLst>
            </a:pPr>
            <a:r>
              <a:rPr lang="ru-RU" sz="1100" dirty="0" smtClean="0">
                <a:solidFill>
                  <a:srgbClr val="FFFF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18. Дискретная </a:t>
            </a:r>
            <a:r>
              <a:rPr lang="ru-RU" sz="1100" dirty="0" smtClean="0">
                <a:solidFill>
                  <a:srgbClr val="FFFF00"/>
                </a:solidFill>
                <a:latin typeface="Calibri"/>
                <a:ea typeface="Times New Roman" pitchFamily="18" charset="0"/>
                <a:cs typeface="Courier New" pitchFamily="49" charset="0"/>
              </a:rPr>
              <a:t>—</a:t>
            </a:r>
            <a:r>
              <a:rPr lang="ru-RU" sz="1100" dirty="0" smtClean="0">
                <a:solidFill>
                  <a:srgbClr val="FFFF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состоящая из отдельных мыслящих субъектов (например, наша цивилизация).</a:t>
            </a:r>
            <a:endParaRPr lang="ru-RU" sz="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195263" algn="l"/>
              </a:tabLst>
            </a:pPr>
            <a:r>
              <a:rPr lang="ru-RU" sz="1100" dirty="0" smtClean="0">
                <a:solidFill>
                  <a:srgbClr val="FFFF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По типу вещества, из которого состоят субъекты цивилизации, можно разделить их на белковые (13), небелковые (20) и смешанные (21).</a:t>
            </a:r>
            <a:endParaRPr lang="ru-RU" sz="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195263" algn="l"/>
              </a:tabLst>
            </a:pPr>
            <a:r>
              <a:rPr lang="ru-RU" sz="1100" dirty="0" smtClean="0">
                <a:solidFill>
                  <a:srgbClr val="FFFF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И наконец, естественной ВЦ (22) назовем цивилизацию, возникшую в результате природных процессов, а искусственной (23) </a:t>
            </a:r>
            <a:r>
              <a:rPr lang="ru-RU" sz="1100" dirty="0" smtClean="0">
                <a:solidFill>
                  <a:srgbClr val="FFFF00"/>
                </a:solidFill>
                <a:latin typeface="Calibri"/>
                <a:ea typeface="Times New Roman" pitchFamily="18" charset="0"/>
                <a:cs typeface="Courier New" pitchFamily="49" charset="0"/>
              </a:rPr>
              <a:t>—</a:t>
            </a:r>
            <a:r>
              <a:rPr lang="ru-RU" sz="1100" dirty="0" smtClean="0">
                <a:solidFill>
                  <a:srgbClr val="FFFF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возникшую в результате деятельности других цивилизаций.</a:t>
            </a:r>
            <a:endParaRPr lang="ru-RU" sz="1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60040" y="357166"/>
            <a:ext cx="8388424" cy="42862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Наше место на дереве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097" name="Picture 1" descr="E:\___WRK\__Публикации в работе\SETI-доклад\klass_ei - место на дереве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2000" y="915596"/>
            <a:ext cx="7920000" cy="5572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Milky Way full annotated russia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94252" y="984957"/>
            <a:ext cx="4320000" cy="4320001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60040" y="357166"/>
            <a:ext cx="8388424" cy="43204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Галактика</a:t>
            </a:r>
            <a:endParaRPr lang="ru-RU" sz="24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411112" y="5500702"/>
          <a:ext cx="4286280" cy="1093896"/>
        </p:xfrm>
        <a:graphic>
          <a:graphicData uri="http://schemas.openxmlformats.org/drawingml/2006/table">
            <a:tbl>
              <a:tblPr/>
              <a:tblGrid>
                <a:gridCol w="2561313"/>
                <a:gridCol w="1724967"/>
              </a:tblGrid>
              <a:tr h="21357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FF00"/>
                          </a:solidFill>
                        </a:rPr>
                        <a:t>Возраст</a:t>
                      </a:r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FF00"/>
                          </a:solidFill>
                        </a:rPr>
                        <a:t>13,2 </a:t>
                      </a:r>
                      <a:r>
                        <a:rPr lang="ru-RU" sz="1800" dirty="0" err="1" smtClean="0">
                          <a:solidFill>
                            <a:srgbClr val="FFFF00"/>
                          </a:solidFill>
                        </a:rPr>
                        <a:t>млрд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</a:rPr>
                        <a:t> лет </a:t>
                      </a: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57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FF00"/>
                          </a:solidFill>
                        </a:rPr>
                        <a:t>Радиус</a:t>
                      </a:r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FF00"/>
                          </a:solidFill>
                        </a:rPr>
                        <a:t>50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</a:rPr>
                        <a:t> 000 св. лет</a:t>
                      </a:r>
                      <a:r>
                        <a:rPr lang="ru-RU" sz="1800" baseline="30000" dirty="0" smtClean="0">
                          <a:solidFill>
                            <a:srgbClr val="FFFF00"/>
                          </a:solidFill>
                          <a:hlinkClick r:id="rId4"/>
                        </a:rPr>
                        <a:t>[</a:t>
                      </a:r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570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FFFF00"/>
                          </a:solidFill>
                        </a:rPr>
                        <a:t>Число звёзд</a:t>
                      </a: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FF00"/>
                          </a:solidFill>
                        </a:rPr>
                        <a:t>400 </a:t>
                      </a:r>
                      <a:r>
                        <a:rPr lang="ru-RU" sz="1800" dirty="0" err="1" smtClean="0">
                          <a:solidFill>
                            <a:srgbClr val="FFFF00"/>
                          </a:solidFill>
                        </a:rPr>
                        <a:t>млрд</a:t>
                      </a:r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858016" y="4603632"/>
            <a:ext cx="18751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Расположена в </a:t>
            </a:r>
            <a:r>
              <a:rPr lang="ru-RU" sz="1200" dirty="0" err="1" smtClean="0"/>
              <a:t>КБК-войде</a:t>
            </a:r>
            <a:r>
              <a:rPr lang="ru-RU" sz="1200" dirty="0" smtClean="0"/>
              <a:t> (</a:t>
            </a:r>
            <a:r>
              <a:rPr lang="ru-RU" sz="1200" dirty="0" err="1" smtClean="0"/>
              <a:t>Райан</a:t>
            </a:r>
            <a:r>
              <a:rPr lang="ru-RU" sz="1200" dirty="0" smtClean="0"/>
              <a:t> </a:t>
            </a:r>
            <a:r>
              <a:rPr lang="ru-RU" sz="1200" b="1" dirty="0" err="1" smtClean="0"/>
              <a:t>К</a:t>
            </a:r>
            <a:r>
              <a:rPr lang="ru-RU" sz="1200" dirty="0" err="1" smtClean="0"/>
              <a:t>инан</a:t>
            </a:r>
            <a:r>
              <a:rPr lang="ru-RU" sz="1200" dirty="0" smtClean="0"/>
              <a:t>, </a:t>
            </a:r>
            <a:r>
              <a:rPr lang="ru-RU" sz="1200" dirty="0" err="1" smtClean="0"/>
              <a:t>Эми</a:t>
            </a:r>
            <a:r>
              <a:rPr lang="ru-RU" sz="1200" dirty="0" smtClean="0"/>
              <a:t> </a:t>
            </a:r>
            <a:r>
              <a:rPr lang="ru-RU" sz="1200" b="1" dirty="0" err="1" smtClean="0"/>
              <a:t>Б</a:t>
            </a:r>
            <a:r>
              <a:rPr lang="ru-RU" sz="1200" dirty="0" err="1" smtClean="0"/>
              <a:t>арджер</a:t>
            </a:r>
            <a:r>
              <a:rPr lang="ru-RU" sz="1200" dirty="0" smtClean="0"/>
              <a:t> и </a:t>
            </a:r>
            <a:r>
              <a:rPr lang="ru-RU" sz="1200" dirty="0" err="1" smtClean="0"/>
              <a:t>Леннокс</a:t>
            </a:r>
            <a:r>
              <a:rPr lang="ru-RU" sz="1200" dirty="0" smtClean="0"/>
              <a:t> </a:t>
            </a:r>
            <a:r>
              <a:rPr lang="ru-RU" sz="1200" b="1" dirty="0" err="1" smtClean="0"/>
              <a:t>К</a:t>
            </a:r>
            <a:r>
              <a:rPr lang="ru-RU" sz="1200" dirty="0" err="1" smtClean="0"/>
              <a:t>оуи</a:t>
            </a:r>
            <a:r>
              <a:rPr lang="ru-RU" sz="1200" dirty="0" smtClean="0"/>
              <a:t>).</a:t>
            </a:r>
          </a:p>
          <a:p>
            <a:r>
              <a:rPr lang="ru-RU" sz="1200" dirty="0" err="1" smtClean="0"/>
              <a:t>КБК-войд</a:t>
            </a:r>
            <a:r>
              <a:rPr lang="ru-RU" sz="1200" dirty="0" smtClean="0"/>
              <a:t> – сфера с радиусом 1 </a:t>
            </a:r>
            <a:r>
              <a:rPr lang="ru-RU" sz="1200" dirty="0" err="1" smtClean="0"/>
              <a:t>млрд</a:t>
            </a:r>
            <a:r>
              <a:rPr lang="ru-RU" sz="1200" dirty="0" smtClean="0"/>
              <a:t> св.лет, поверхность которой образуется галактиками.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60040" y="357166"/>
            <a:ext cx="8388424" cy="42862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Выводы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142984"/>
            <a:ext cx="7358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1. Продолжение поисков ВЦ полезно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2714620"/>
            <a:ext cx="7358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2. Поиск ВЦ будет выполнятся за счет энтузиастов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3760777"/>
            <a:ext cx="7358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</a:rPr>
              <a:t>(объективные основания для бюджетного финансирования исчерпаны)</a:t>
            </a:r>
            <a:endParaRPr lang="ru-RU" sz="1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39552" y="834221"/>
            <a:ext cx="8064896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ru-RU" b="1" dirty="0" smtClean="0">
              <a:latin typeface="Arial" charset="0"/>
            </a:endParaRPr>
          </a:p>
          <a:p>
            <a:pPr algn="ctr"/>
            <a:endParaRPr lang="ru-RU" b="1" dirty="0" smtClean="0">
              <a:latin typeface="Arial" charset="0"/>
            </a:endParaRPr>
          </a:p>
          <a:p>
            <a:pPr algn="ctr"/>
            <a:endParaRPr lang="ru-RU" b="1" dirty="0" smtClean="0">
              <a:latin typeface="Arial" charset="0"/>
            </a:endParaRPr>
          </a:p>
          <a:p>
            <a:pPr algn="ctr"/>
            <a:r>
              <a:rPr lang="ru-RU" sz="2800" b="1" dirty="0" smtClean="0">
                <a:latin typeface="Arial" charset="0"/>
              </a:rPr>
              <a:t>Благодарю за внимание,</a:t>
            </a:r>
          </a:p>
          <a:p>
            <a:pPr algn="ctr"/>
            <a:endParaRPr lang="ru-RU" b="1" dirty="0" smtClean="0">
              <a:latin typeface="Arial" charset="0"/>
            </a:endParaRPr>
          </a:p>
          <a:p>
            <a:pPr algn="ctr"/>
            <a:r>
              <a:rPr lang="ru-RU" b="1" dirty="0" smtClean="0">
                <a:latin typeface="Arial" charset="0"/>
              </a:rPr>
              <a:t>Моисеев </a:t>
            </a:r>
            <a:r>
              <a:rPr lang="ru-RU" b="1" dirty="0">
                <a:latin typeface="Arial" charset="0"/>
              </a:rPr>
              <a:t>Иван </a:t>
            </a:r>
            <a:r>
              <a:rPr lang="ru-RU" b="1" dirty="0" smtClean="0">
                <a:latin typeface="Arial" charset="0"/>
              </a:rPr>
              <a:t>Михайлович</a:t>
            </a:r>
            <a:r>
              <a:rPr lang="ru-RU" dirty="0" smtClean="0">
                <a:latin typeface="Arial" charset="0"/>
              </a:rPr>
              <a:t> </a:t>
            </a:r>
            <a:endParaRPr lang="ru-RU" dirty="0">
              <a:latin typeface="Arial" charset="0"/>
            </a:endParaRPr>
          </a:p>
          <a:p>
            <a:pPr algn="ctr"/>
            <a:endParaRPr lang="ru-RU" dirty="0">
              <a:latin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552" y="3492427"/>
            <a:ext cx="8064896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ru-RU" sz="1200" b="1" dirty="0" smtClean="0">
              <a:latin typeface="Arial" charset="0"/>
            </a:endParaRPr>
          </a:p>
          <a:p>
            <a:pPr algn="ctr"/>
            <a:endParaRPr lang="ru-RU" sz="1200" b="1" dirty="0" smtClean="0">
              <a:latin typeface="Arial" charset="0"/>
            </a:endParaRPr>
          </a:p>
          <a:p>
            <a:pPr algn="ctr"/>
            <a:endParaRPr lang="ru-RU" sz="1200" b="1" dirty="0" smtClean="0">
              <a:latin typeface="Arial" charset="0"/>
            </a:endParaRPr>
          </a:p>
          <a:p>
            <a:pPr algn="ctr"/>
            <a:endParaRPr lang="ru-RU" sz="1200" dirty="0">
              <a:latin typeface="Arial" charset="0"/>
            </a:endParaRPr>
          </a:p>
          <a:p>
            <a:pPr algn="ctr"/>
            <a:r>
              <a:rPr lang="ru-RU" b="1" dirty="0" err="1" smtClean="0">
                <a:latin typeface="Arial" charset="0"/>
                <a:hlinkClick r:id="rId3"/>
              </a:rPr>
              <a:t>i_mois@mail.ru</a:t>
            </a:r>
            <a:endParaRPr lang="ru-RU" b="1" dirty="0">
              <a:latin typeface="Arial" charset="0"/>
            </a:endParaRPr>
          </a:p>
          <a:p>
            <a:pPr algn="ctr"/>
            <a:endParaRPr lang="ru-RU" b="1" dirty="0">
              <a:latin typeface="Arial" charset="0"/>
            </a:endParaRPr>
          </a:p>
          <a:p>
            <a:pPr algn="ctr"/>
            <a:r>
              <a:rPr lang="en-US" sz="2000" b="1" dirty="0" smtClean="0">
                <a:latin typeface="Times New Roman" pitchFamily="18" charset="0"/>
                <a:hlinkClick r:id="rId4"/>
              </a:rPr>
              <a:t>http://path-2.interstellar-flight.ru</a:t>
            </a:r>
            <a:r>
              <a:rPr lang="en-US" sz="2000" b="1" dirty="0" smtClean="0">
                <a:latin typeface="Times New Roman" pitchFamily="18" charset="0"/>
                <a:hlinkClick r:id="rId4"/>
              </a:rPr>
              <a:t>/</a:t>
            </a:r>
            <a:endParaRPr lang="ru-RU" sz="2000" b="1" smtClean="0">
              <a:latin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</a:endParaRPr>
          </a:p>
          <a:p>
            <a:pPr algn="ctr"/>
            <a:r>
              <a:rPr lang="en-US" sz="2000" b="1" dirty="0" smtClean="0">
                <a:latin typeface="Times New Roman" pitchFamily="18" charset="0"/>
                <a:hlinkClick r:id="rId5"/>
              </a:rPr>
              <a:t>http://interstellar-flight.ru</a:t>
            </a:r>
            <a:r>
              <a:rPr lang="ru-RU" sz="2000" b="1" dirty="0" smtClean="0">
                <a:latin typeface="Times New Roman" pitchFamily="18" charset="0"/>
                <a:hlinkClick r:id="rId6"/>
              </a:rPr>
              <a:t> </a:t>
            </a:r>
            <a:r>
              <a:rPr lang="en-US" sz="2000" b="1" dirty="0" smtClean="0">
                <a:latin typeface="Times New Roman" pitchFamily="18" charset="0"/>
                <a:hlinkClick r:id="rId6"/>
              </a:rPr>
              <a:t> </a:t>
            </a:r>
            <a:endParaRPr lang="ru-RU" sz="2000" b="1" dirty="0" smtClean="0">
              <a:latin typeface="Times New Roman" pitchFamily="18" charset="0"/>
              <a:hlinkClick r:id="rId6"/>
            </a:endParaRPr>
          </a:p>
          <a:p>
            <a:pPr algn="ctr"/>
            <a:endParaRPr lang="ru-RU" sz="2000" b="1" dirty="0">
              <a:latin typeface="Times New Roman" pitchFamily="18" charset="0"/>
            </a:endParaRPr>
          </a:p>
          <a:p>
            <a:pPr algn="ctr"/>
            <a:endParaRPr lang="ru-RU" sz="1400" b="1" dirty="0">
              <a:solidFill>
                <a:srgbClr val="00FF00"/>
              </a:solidFill>
              <a:latin typeface="Times New Roman" pitchFamily="18" charset="0"/>
            </a:endParaRPr>
          </a:p>
          <a:p>
            <a:pPr algn="ctr"/>
            <a:endParaRPr lang="ru-RU" sz="12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thatif.ru/wp-content/uploads/2017/05/%D0%96%D0%B8%D0%B7%D0%BD%D1%8C-%D0%B2-%D1%81%D0%BE%D0%BB%D0%BD%D0%B5%D1%87%D0%BD%D0%BE%D0%B9-%D1%81%D0%B8%D1%81%D1%82%D0%B5%D0%BC%D0%B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77065" y="984957"/>
            <a:ext cx="5754375" cy="4320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60040" y="357166"/>
            <a:ext cx="8388424" cy="43204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Солнечная система</a:t>
            </a:r>
            <a:endParaRPr lang="ru-RU" sz="24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95081" y="5500702"/>
          <a:ext cx="4518342" cy="1093896"/>
        </p:xfrm>
        <a:graphic>
          <a:graphicData uri="http://schemas.openxmlformats.org/drawingml/2006/table">
            <a:tbl>
              <a:tblPr/>
              <a:tblGrid>
                <a:gridCol w="1660822"/>
                <a:gridCol w="2857520"/>
              </a:tblGrid>
              <a:tr h="21357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FF00"/>
                          </a:solidFill>
                        </a:rPr>
                        <a:t>Возраст</a:t>
                      </a:r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rgbClr val="FFFF00"/>
                          </a:solidFill>
                        </a:rPr>
                        <a:t>4,56 </a:t>
                      </a:r>
                      <a:r>
                        <a:rPr lang="ru-RU" sz="1800" dirty="0" err="1" smtClean="0">
                          <a:solidFill>
                            <a:srgbClr val="FFFF00"/>
                          </a:solidFill>
                        </a:rPr>
                        <a:t>млрд</a:t>
                      </a:r>
                      <a:r>
                        <a:rPr lang="ru-RU" sz="1800" dirty="0" smtClean="0">
                          <a:solidFill>
                            <a:srgbClr val="FFFF00"/>
                          </a:solidFill>
                        </a:rPr>
                        <a:t> лет </a:t>
                      </a:r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57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FF00"/>
                          </a:solidFill>
                        </a:rPr>
                        <a:t>Радиус</a:t>
                      </a:r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FF00"/>
                          </a:solidFill>
                        </a:rPr>
                        <a:t>50 </a:t>
                      </a:r>
                      <a:r>
                        <a:rPr lang="ru-RU" sz="1800" dirty="0" err="1" smtClean="0">
                          <a:solidFill>
                            <a:srgbClr val="FFFF00"/>
                          </a:solidFill>
                        </a:rPr>
                        <a:t>а.е</a:t>
                      </a:r>
                      <a:r>
                        <a:rPr lang="ru-RU" sz="1800" dirty="0" smtClean="0">
                          <a:solidFill>
                            <a:srgbClr val="FFFF00"/>
                          </a:solidFill>
                        </a:rPr>
                        <a:t>. (7 св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</a:rPr>
                        <a:t>. </a:t>
                      </a:r>
                      <a:r>
                        <a:rPr lang="ru-RU" sz="1800" dirty="0" smtClean="0">
                          <a:solidFill>
                            <a:srgbClr val="FFFF00"/>
                          </a:solidFill>
                        </a:rPr>
                        <a:t>час)</a:t>
                      </a:r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570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FFFF00"/>
                          </a:solidFill>
                        </a:rPr>
                        <a:t>Число </a:t>
                      </a:r>
                      <a:r>
                        <a:rPr lang="ru-RU" sz="1800" dirty="0" smtClean="0">
                          <a:solidFill>
                            <a:srgbClr val="FFFF00"/>
                          </a:solidFill>
                        </a:rPr>
                        <a:t>планет</a:t>
                      </a:r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FF00"/>
                          </a:solidFill>
                        </a:rPr>
                        <a:t>8</a:t>
                      </a:r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s3.amazonaws.com/everystockphoto/fspid20/15/79/88/earth-satellite-earthlights-157988-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252" y="932082"/>
            <a:ext cx="8280000" cy="4140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60040" y="357166"/>
            <a:ext cx="8388424" cy="43204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Земля</a:t>
            </a:r>
            <a:endParaRPr lang="ru-RU" sz="24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71670" y="5214950"/>
          <a:ext cx="4741753" cy="1093896"/>
        </p:xfrm>
        <a:graphic>
          <a:graphicData uri="http://schemas.openxmlformats.org/drawingml/2006/table">
            <a:tbl>
              <a:tblPr/>
              <a:tblGrid>
                <a:gridCol w="2643206"/>
                <a:gridCol w="2098547"/>
              </a:tblGrid>
              <a:tr h="21357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FF00"/>
                          </a:solidFill>
                        </a:rPr>
                        <a:t>Возраст Цивилизации</a:t>
                      </a:r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rgbClr val="FFFF00"/>
                          </a:solidFill>
                        </a:rPr>
                        <a:t>1 </a:t>
                      </a:r>
                      <a:r>
                        <a:rPr lang="ru-RU" sz="1800" dirty="0" err="1" smtClean="0">
                          <a:solidFill>
                            <a:srgbClr val="FFFF00"/>
                          </a:solidFill>
                        </a:rPr>
                        <a:t>млн</a:t>
                      </a:r>
                      <a:r>
                        <a:rPr lang="ru-RU" sz="1800" dirty="0" smtClean="0">
                          <a:solidFill>
                            <a:srgbClr val="FFFF00"/>
                          </a:solidFill>
                        </a:rPr>
                        <a:t> лет (122 г.)</a:t>
                      </a:r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57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FF00"/>
                          </a:solidFill>
                        </a:rPr>
                        <a:t>Радиус</a:t>
                      </a:r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FF00"/>
                          </a:solidFill>
                        </a:rPr>
                        <a:t>6,37 </a:t>
                      </a:r>
                      <a:r>
                        <a:rPr lang="ru-RU" sz="1800" dirty="0" err="1" smtClean="0">
                          <a:solidFill>
                            <a:srgbClr val="FFFF00"/>
                          </a:solidFill>
                        </a:rPr>
                        <a:t>тыс</a:t>
                      </a:r>
                      <a:r>
                        <a:rPr lang="ru-RU" sz="1800" dirty="0" smtClean="0">
                          <a:solidFill>
                            <a:srgbClr val="FFFF00"/>
                          </a:solidFill>
                        </a:rPr>
                        <a:t> км </a:t>
                      </a:r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570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FFFF00"/>
                          </a:solidFill>
                        </a:rPr>
                        <a:t>Число </a:t>
                      </a:r>
                      <a:r>
                        <a:rPr lang="ru-RU" sz="1800" dirty="0" smtClean="0">
                          <a:solidFill>
                            <a:srgbClr val="FFFF00"/>
                          </a:solidFill>
                        </a:rPr>
                        <a:t>жителей</a:t>
                      </a:r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FF00"/>
                          </a:solidFill>
                        </a:rPr>
                        <a:t>7,5</a:t>
                      </a:r>
                      <a:r>
                        <a:rPr lang="ru-RU" sz="18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ru-RU" sz="1800" baseline="0" dirty="0" err="1" smtClean="0">
                          <a:solidFill>
                            <a:srgbClr val="FFFF00"/>
                          </a:solidFill>
                        </a:rPr>
                        <a:t>млрд</a:t>
                      </a:r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3.amazonaws.com/everystockphoto/fspid20/15/79/88/earth-satellite-earthlights-157988-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3731735"/>
            <a:ext cx="3344856" cy="1672428"/>
          </a:xfrm>
          <a:prstGeom prst="rect">
            <a:avLst/>
          </a:prstGeom>
          <a:noFill/>
        </p:spPr>
      </p:pic>
      <p:pic>
        <p:nvPicPr>
          <p:cNvPr id="5" name="Рисунок 4" descr="Celestial boondocks: Study supports the idea we live in a void">
            <a:hlinkClick r:id="rId4" tooltip="&quot;A map of the local universe as observed by the Sloan Digital Sky Survey. The orange areas have higher densities of galaxy clusters and filaments. Credit: Sloan Digital Sky Survey&quot;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72132" y="1428736"/>
            <a:ext cx="2657477" cy="265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60040" y="357166"/>
            <a:ext cx="8388424" cy="43204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Вопрос</a:t>
            </a:r>
            <a:endParaRPr lang="ru-RU" sz="24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041614"/>
            <a:ext cx="47863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– есть ли во Вселенной еще такие объекты, как Цивилизация?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naximande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33986" y="1097538"/>
            <a:ext cx="1325029" cy="2474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0040" y="3571876"/>
            <a:ext cx="34975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Анаксимандр Милетский</a:t>
            </a:r>
          </a:p>
          <a:p>
            <a:pPr algn="ctr"/>
            <a:r>
              <a:rPr lang="ru-RU" dirty="0" err="1" smtClean="0">
                <a:solidFill>
                  <a:srgbClr val="FFFF00"/>
                </a:solidFill>
              </a:rPr>
              <a:t>Ἀναξίμανδρος</a:t>
            </a:r>
            <a:endParaRPr lang="ru-RU" dirty="0" smtClean="0">
              <a:solidFill>
                <a:srgbClr val="FFFF00"/>
              </a:solidFill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610 - 540 до н. э.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6388" name="Picture 4" descr="Anaximene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60" y="1000108"/>
            <a:ext cx="2034118" cy="247433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572132" y="3571876"/>
            <a:ext cx="31763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Анаксимен Милетский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ru-RU" dirty="0" err="1" smtClean="0">
                <a:solidFill>
                  <a:srgbClr val="FFFF00"/>
                </a:solidFill>
              </a:rPr>
              <a:t>Ἀναξιμένης</a:t>
            </a:r>
            <a:endParaRPr lang="ru-RU" dirty="0" smtClean="0">
              <a:solidFill>
                <a:srgbClr val="FFFF00"/>
              </a:solidFill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585 — 525 до н. э.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4810" y="507546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rgbClr val="FFFF00"/>
                </a:solidFill>
              </a:rPr>
              <a:t>Град образуется при замерзании выпадающей из туч воды; если к этой замерзающей воде примешан воздух, то образуется снег. Состояние погоды Анаксимен связывал с активностью Солнца.</a:t>
            </a:r>
            <a:endParaRPr lang="ru-RU" sz="1200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0040" y="5075463"/>
            <a:ext cx="3497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FFFF00"/>
                </a:solidFill>
              </a:rPr>
              <a:t>Одна из первых формулировок закона сохранения. </a:t>
            </a:r>
          </a:p>
          <a:p>
            <a:r>
              <a:rPr lang="ru-RU" sz="1200" dirty="0" smtClean="0">
                <a:solidFill>
                  <a:srgbClr val="FFFF00"/>
                </a:solidFill>
              </a:rPr>
              <a:t>Составил первую карту Земли</a:t>
            </a:r>
            <a:endParaRPr lang="ru-RU" sz="1200" dirty="0">
              <a:solidFill>
                <a:srgbClr val="FFFF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60040" y="357166"/>
            <a:ext cx="8388424" cy="43204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Да</a:t>
            </a:r>
            <a:endParaRPr lang="ru-RU" sz="24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upload.wikimedia.org/wikipedia/commons/9/90/Aristarco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571480"/>
            <a:ext cx="1905000" cy="20288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2857496"/>
            <a:ext cx="3500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Аристарх Самосский</a:t>
            </a:r>
          </a:p>
          <a:p>
            <a:pPr algn="ctr"/>
            <a:r>
              <a:rPr lang="ru-RU" dirty="0" err="1" smtClean="0">
                <a:solidFill>
                  <a:srgbClr val="FFFF00"/>
                </a:solidFill>
              </a:rPr>
              <a:t>Ἀρίσταρχος ὁ Σάμιος</a:t>
            </a:r>
            <a:endParaRPr lang="ru-RU" dirty="0" smtClean="0">
              <a:solidFill>
                <a:srgbClr val="FFFF00"/>
              </a:solidFill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310 до н. э. - 230 до н. э.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3012" name="Picture 4" descr="Leucippe (portrait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60" y="571480"/>
            <a:ext cx="2549886" cy="31480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86446" y="4077306"/>
            <a:ext cx="2879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FF00"/>
                </a:solidFill>
              </a:rPr>
              <a:t>Левкипп</a:t>
            </a:r>
            <a:r>
              <a:rPr lang="ru-RU" b="1" dirty="0" smtClean="0">
                <a:solidFill>
                  <a:srgbClr val="FFFF00"/>
                </a:solidFill>
              </a:rPr>
              <a:t> из </a:t>
            </a:r>
            <a:r>
              <a:rPr lang="ru-RU" b="1" dirty="0" err="1" smtClean="0">
                <a:solidFill>
                  <a:srgbClr val="FFFF00"/>
                </a:solidFill>
              </a:rPr>
              <a:t>Абдеры</a:t>
            </a:r>
            <a:endParaRPr lang="ru-RU" b="1" dirty="0" smtClean="0">
              <a:solidFill>
                <a:srgbClr val="FFFF00"/>
              </a:solidFill>
            </a:endParaRPr>
          </a:p>
          <a:p>
            <a:pPr algn="ctr"/>
            <a:r>
              <a:rPr lang="ru-RU" dirty="0" err="1" smtClean="0">
                <a:solidFill>
                  <a:srgbClr val="FFFF00"/>
                </a:solidFill>
              </a:rPr>
              <a:t>Λεύκιππος</a:t>
            </a:r>
            <a:endParaRPr lang="ru-RU" dirty="0" smtClean="0">
              <a:solidFill>
                <a:srgbClr val="FFFF00"/>
              </a:solidFill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V век до н. э.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4631303"/>
            <a:ext cx="357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FFFF00"/>
                </a:solidFill>
              </a:rPr>
              <a:t>Впервые предложивший гелиоцентрическую систему мира</a:t>
            </a:r>
          </a:p>
          <a:p>
            <a:r>
              <a:rPr lang="ru-RU" sz="1200" dirty="0" smtClean="0">
                <a:solidFill>
                  <a:srgbClr val="FFFF00"/>
                </a:solidFill>
              </a:rPr>
              <a:t>Разработал метод определения расстояний до Солнца и Луны и их размеров. Один из основоположников тригонометрии. </a:t>
            </a:r>
            <a:endParaRPr lang="ru-RU" sz="1200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86446" y="5231468"/>
            <a:ext cx="2879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FFFF00"/>
                </a:solidFill>
              </a:rPr>
              <a:t>Один из основоположников атомистики, учитель Демокрита.</a:t>
            </a:r>
            <a:endParaRPr lang="ru-RU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fs1.ppt4web.ru/images/17985/105314/640/img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97585" y="1285860"/>
            <a:ext cx="5214974" cy="4097480"/>
          </a:xfrm>
          <a:prstGeom prst="rect">
            <a:avLst/>
          </a:prstGeom>
          <a:noFill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201562" y="515318"/>
            <a:ext cx="67408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Прошла тысяча лет Темных веков…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0" name="Picture 2" descr="http://s00.yaplakal.com/pics/pics_original/9/2/8/135482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60" y="4352543"/>
            <a:ext cx="2289453" cy="2061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19475</TotalTime>
  <Words>1198</Words>
  <Application>Microsoft Office PowerPoint</Application>
  <PresentationFormat>Экран (4:3)</PresentationFormat>
  <Paragraphs>229</Paragraphs>
  <Slides>31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ISP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 Моисеев</dc:creator>
  <cp:lastModifiedBy>И. Моисеев</cp:lastModifiedBy>
  <cp:revision>974</cp:revision>
  <dcterms:created xsi:type="dcterms:W3CDTF">2007-05-23T16:29:41Z</dcterms:created>
  <dcterms:modified xsi:type="dcterms:W3CDTF">2020-12-16T05:28:08Z</dcterms:modified>
</cp:coreProperties>
</file>